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3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7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7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r">
              <a:defRPr sz="1300"/>
            </a:lvl1pPr>
          </a:lstStyle>
          <a:p>
            <a:fld id="{4F796BC7-E5C2-498A-B4E4-01EC0A450D3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8600" y="1200150"/>
            <a:ext cx="431958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2" tIns="48331" rIns="96662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6662" tIns="48331" rIns="96662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r">
              <a:defRPr sz="1300"/>
            </a:lvl1pPr>
          </a:lstStyle>
          <a:p>
            <a:fld id="{1E362D8A-CCE6-4B95-A669-8EF6804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62D8A-CCE6-4B95-A669-8EF6804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9D2A8-80AF-A04A-8712-B8C3DD67BF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3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7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7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90440" y="-360"/>
            <a:ext cx="8724960" cy="692640"/>
          </a:xfrm>
          <a:prstGeom prst="rect">
            <a:avLst/>
          </a:prstGeom>
        </p:spPr>
        <p:txBody>
          <a:bodyPr lIns="93240" tIns="48600" rIns="93240" bIns="48600" anchor="ctr"/>
          <a:lstStyle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4280" y="83952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97640" y="83952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97640" y="293580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4280" y="293580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224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90440" y="-360"/>
            <a:ext cx="8724960" cy="692640"/>
          </a:xfrm>
          <a:prstGeom prst="rect">
            <a:avLst/>
          </a:prstGeom>
        </p:spPr>
        <p:txBody>
          <a:bodyPr lIns="93240" tIns="48600" rIns="93240" bIns="48600" anchor="ctr"/>
          <a:lstStyle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4280" y="839520"/>
            <a:ext cx="4431240" cy="4012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97640" y="83952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97640" y="2935800"/>
            <a:ext cx="4431240" cy="1914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062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0"/>
            <a:ext cx="8724900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450" y="839788"/>
            <a:ext cx="4464050" cy="5443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39788"/>
            <a:ext cx="4464050" cy="5443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5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 smtClean="0"/>
              <a:t>2016 Image Analysis &amp; Retrieval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9CAA7E-CD52-4367-80C3-765C114E1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20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2425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71675"/>
            <a:ext cx="3924300" cy="4124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991100" y="1971675"/>
            <a:ext cx="3924300" cy="41243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smtClean="0"/>
              <a:t>2016 Image Analysis &amp; Retrieval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B9BFA028-46F8-4FC4-8137-6C0ED5470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682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smtClean="0"/>
              <a:t>2016 Image Analysis &amp; Retrieval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477000"/>
            <a:ext cx="457200" cy="381000"/>
          </a:xfrm>
        </p:spPr>
        <p:txBody>
          <a:bodyPr/>
          <a:lstStyle>
            <a:lvl1pPr>
              <a:defRPr/>
            </a:lvl1pPr>
          </a:lstStyle>
          <a:p>
            <a:fld id="{88BA881F-6B3F-4BAE-BABE-A1A5FF77F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653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T_base_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5151636"/>
            <a:ext cx="7215187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16"/>
          <p:cNvCxnSpPr>
            <a:cxnSpLocks noChangeShapeType="1"/>
          </p:cNvCxnSpPr>
          <p:nvPr userDrawn="1"/>
        </p:nvCxnSpPr>
        <p:spPr bwMode="auto">
          <a:xfrm rot="5400000" flipH="1" flipV="1">
            <a:off x="552450" y="5487988"/>
            <a:ext cx="2744787" cy="1588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</p:spPr>
      </p:cxnSp>
      <p:sp>
        <p:nvSpPr>
          <p:cNvPr id="3228" name="Rectangle 15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21932" y="552450"/>
            <a:ext cx="6688667" cy="409575"/>
          </a:xfrm>
        </p:spPr>
        <p:txBody>
          <a:bodyPr anchor="b">
            <a:spAutoFit/>
          </a:bodyPr>
          <a:lstStyle>
            <a:lvl1pPr marL="0" indent="0">
              <a:spcBef>
                <a:spcPct val="0"/>
              </a:spcBef>
              <a:buClr>
                <a:srgbClr val="03647B"/>
              </a:buClr>
              <a:buSzPct val="140000"/>
              <a:buFontTx/>
              <a:buNone/>
              <a:defRPr sz="19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229" name="Rectangle 157"/>
          <p:cNvSpPr>
            <a:spLocks noGrp="1" noChangeArrowheads="1"/>
          </p:cNvSpPr>
          <p:nvPr>
            <p:ph type="ctrTitle" sz="quarter"/>
          </p:nvPr>
        </p:nvSpPr>
        <p:spPr>
          <a:xfrm>
            <a:off x="1921932" y="1219200"/>
            <a:ext cx="6688667" cy="1066800"/>
          </a:xfrm>
        </p:spPr>
        <p:txBody>
          <a:bodyPr lIns="91440" tIns="45720" rIns="91440" bIns="45720" anchor="t"/>
          <a:lstStyle>
            <a:lvl1pPr>
              <a:defRPr sz="3000">
                <a:solidFill>
                  <a:srgbClr val="CE1F2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11" descr="IT_base_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6675" y="3273425"/>
            <a:ext cx="3482975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3823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smtClean="0"/>
              <a:t>Click to edit Master text styles</a:t>
            </a:r>
          </a:p>
          <a:p>
            <a:pPr lvl="1"/>
            <a:r>
              <a:rPr lang="pt-PT" dirty="0" smtClean="0"/>
              <a:t>Second level</a:t>
            </a:r>
          </a:p>
          <a:p>
            <a:pPr lvl="2"/>
            <a:r>
              <a:rPr lang="pt-PT" dirty="0" smtClean="0"/>
              <a:t>Third level</a:t>
            </a:r>
          </a:p>
          <a:p>
            <a:pPr lvl="3"/>
            <a:r>
              <a:rPr lang="pt-PT" dirty="0" smtClean="0"/>
              <a:t>Fourth level</a:t>
            </a:r>
          </a:p>
          <a:p>
            <a:pPr lvl="4"/>
            <a:r>
              <a:rPr lang="pt-PT" dirty="0" smtClean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925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505" y="55866"/>
            <a:ext cx="8271545" cy="471132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Title 32pt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9867" y="710524"/>
            <a:ext cx="8465016" cy="572343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Text Line 1 24pt</a:t>
            </a:r>
          </a:p>
          <a:p>
            <a:pPr lvl="1"/>
            <a:r>
              <a:rPr lang="en-US" dirty="0" smtClean="0"/>
              <a:t>Line 2 20pt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8849" y="6544454"/>
            <a:ext cx="3703393" cy="313546"/>
          </a:xfrm>
        </p:spPr>
        <p:txBody>
          <a:bodyPr/>
          <a:lstStyle>
            <a:lvl1pPr>
              <a:defRPr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it-IT" smtClean="0"/>
              <a:t>2016 Image Analysis &amp; Retrieval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3824" y="6544454"/>
            <a:ext cx="771328" cy="313546"/>
          </a:xfrm>
        </p:spPr>
        <p:txBody>
          <a:bodyPr/>
          <a:lstStyle>
            <a:lvl1pPr>
              <a:defRPr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p.</a:t>
            </a:r>
            <a:fld id="{1BDD2F6A-436C-4F7B-B1FF-4F5D571FED2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2" y="6496457"/>
            <a:ext cx="619147" cy="4711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0" y="570451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-8848" y="6525404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263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538" y="4038600"/>
            <a:ext cx="7231062" cy="1752600"/>
          </a:xfrm>
        </p:spPr>
        <p:txBody>
          <a:bodyPr lIns="36000" rIns="36000" anchor="t">
            <a:noAutofit/>
          </a:bodyPr>
          <a:lstStyle>
            <a:lvl1pPr algn="l">
              <a:defRPr sz="2800" b="1" cap="all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9538" y="2286000"/>
            <a:ext cx="7231062" cy="1752600"/>
          </a:xfrm>
        </p:spPr>
        <p:txBody>
          <a:bodyPr lIns="36000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090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9592" y="1209675"/>
            <a:ext cx="3606800" cy="4581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8792" y="1209675"/>
            <a:ext cx="3606800" cy="4581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248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8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221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891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947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040" y="4800600"/>
            <a:ext cx="530864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0041" y="381000"/>
            <a:ext cx="5308647" cy="434657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040" y="5367338"/>
            <a:ext cx="5308647" cy="804862"/>
          </a:xfrm>
        </p:spPr>
        <p:txBody>
          <a:bodyPr l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78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7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0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2016 Image Analysis &amp;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IT_base_1.png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3411538" cy="342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3" descr="IT_base_2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84300" y="6137275"/>
            <a:ext cx="77597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1" name="Text Box 127"/>
          <p:cNvSpPr txBox="1">
            <a:spLocks noChangeArrowheads="1"/>
          </p:cNvSpPr>
          <p:nvPr/>
        </p:nvSpPr>
        <p:spPr bwMode="auto">
          <a:xfrm>
            <a:off x="1409700" y="65849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fld id="{856F3EDB-F810-46F6-904B-E1415126BE09}" type="slidenum">
              <a:rPr lang="pt-BR" sz="1200" b="1">
                <a:solidFill>
                  <a:srgbClr val="FFFFFF"/>
                </a:solidFill>
                <a:ea typeface="ＭＳ Ｐゴシック" charset="-128"/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pt-BR" sz="900">
              <a:solidFill>
                <a:srgbClr val="FF7015"/>
              </a:solidFill>
              <a:latin typeface="Verdana" charset="0"/>
              <a:ea typeface="ＭＳ Ｐゴシック" charset="-128"/>
            </a:endParaRPr>
          </a:p>
        </p:txBody>
      </p:sp>
      <p:sp>
        <p:nvSpPr>
          <p:cNvPr id="1031" name="Rectangle 160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54038"/>
            <a:ext cx="79248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2" name="Rectangle 1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209675"/>
            <a:ext cx="78840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1033" name="Straight Connector 8"/>
          <p:cNvCxnSpPr>
            <a:cxnSpLocks noChangeShapeType="1"/>
          </p:cNvCxnSpPr>
          <p:nvPr userDrawn="1"/>
        </p:nvCxnSpPr>
        <p:spPr bwMode="auto">
          <a:xfrm rot="5400000" flipH="1" flipV="1">
            <a:off x="985838" y="6462713"/>
            <a:ext cx="795337" cy="1587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</p:spPr>
      </p:cxnSp>
      <p:pic>
        <p:nvPicPr>
          <p:cNvPr id="2" name="Picture 1" descr="smt01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76854"/>
            <a:ext cx="1436692" cy="6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8A8D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FF7015"/>
        </a:buClr>
        <a:buSzPct val="110000"/>
        <a:buFont typeface="Monotype Sorts" charset="2"/>
        <a:defRPr>
          <a:solidFill>
            <a:srgbClr val="828A8D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3647B"/>
        </a:buClr>
        <a:buSzPct val="150000"/>
        <a:defRPr sz="1700">
          <a:solidFill>
            <a:schemeClr val="bg2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3647B"/>
        </a:buClr>
        <a:buSzPct val="170000"/>
        <a:buChar char="."/>
        <a:defRPr sz="1600">
          <a:solidFill>
            <a:schemeClr val="bg2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bg2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2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2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2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2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Review of Multi View Super Vector</a:t>
            </a:r>
            <a:endParaRPr lang="en-US" sz="3200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800" baseline="30000" dirty="0" smtClean="0"/>
              <a:t>Student </a:t>
            </a:r>
            <a:r>
              <a:rPr lang="en-US" sz="2800" baseline="30000" dirty="0" smtClean="0"/>
              <a:t>Name Justin Baraboo</a:t>
            </a:r>
            <a:endParaRPr lang="en-US" sz="2800" baseline="30000" dirty="0" smtClean="0"/>
          </a:p>
          <a:p>
            <a:pPr marL="0" indent="0" algn="ctr">
              <a:buNone/>
            </a:pPr>
            <a:r>
              <a:rPr lang="en-US" sz="2800" baseline="30000" dirty="0" smtClean="0"/>
              <a:t>Student </a:t>
            </a:r>
            <a:r>
              <a:rPr lang="en-US" sz="2800" baseline="30000" smtClean="0"/>
              <a:t>ID 16204977</a:t>
            </a:r>
            <a:endParaRPr lang="en-US" sz="2800" baseline="30000" dirty="0" smtClean="0"/>
          </a:p>
          <a:p>
            <a:pPr marL="0" indent="0" algn="ctr">
              <a:buNone/>
            </a:pPr>
            <a:r>
              <a:rPr lang="en-US" sz="2800" baseline="30000" dirty="0" smtClean="0"/>
              <a:t>Email:jjbkb4@mail.umkc.edu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smtClean="0"/>
              <a:t>2016 Image Analysis &amp;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p.</a:t>
            </a:r>
            <a:fld id="{1BDD2F6A-436C-4F7B-B1FF-4F5D571FED2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with M-PCCA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/>
          <a:stretch>
            <a:fillRect/>
          </a:stretch>
        </p:blipFill>
        <p:spPr bwMode="auto">
          <a:xfrm>
            <a:off x="457200" y="2242971"/>
            <a:ext cx="3600450" cy="242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3133"/>
            <a:ext cx="360045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Multi-View Super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Latent Factors Z and gradient vector G of complete log likelihood.</a:t>
            </a:r>
          </a:p>
          <a:p>
            <a:endParaRPr lang="en-US" dirty="0"/>
          </a:p>
          <a:p>
            <a:r>
              <a:rPr lang="en-US" dirty="0" smtClean="0"/>
              <a:t>Latent Factor encodes Shared Information</a:t>
            </a:r>
          </a:p>
          <a:p>
            <a:r>
              <a:rPr lang="en-US" dirty="0" smtClean="0"/>
              <a:t>Gradient Vectors </a:t>
            </a:r>
            <a:r>
              <a:rPr lang="en-US" dirty="0" err="1" smtClean="0"/>
              <a:t>Gx</a:t>
            </a:r>
            <a:r>
              <a:rPr lang="en-US" dirty="0" smtClean="0"/>
              <a:t>, </a:t>
            </a:r>
            <a:r>
              <a:rPr lang="en-US" dirty="0" err="1" smtClean="0"/>
              <a:t>Gy</a:t>
            </a:r>
            <a:r>
              <a:rPr lang="en-US" dirty="0"/>
              <a:t> </a:t>
            </a:r>
            <a:r>
              <a:rPr lang="en-US" dirty="0" smtClean="0"/>
              <a:t>encode Private Information with </a:t>
            </a:r>
            <a:r>
              <a:rPr lang="el-GR" dirty="0" smtClean="0"/>
              <a:t>λ</a:t>
            </a:r>
            <a:r>
              <a:rPr lang="en-US" dirty="0" smtClean="0"/>
              <a:t>x </a:t>
            </a:r>
            <a:r>
              <a:rPr lang="el-GR" dirty="0" smtClean="0"/>
              <a:t>λ</a:t>
            </a:r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156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45" y="1422778"/>
            <a:ext cx="3074869" cy="3074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24" y="5254389"/>
            <a:ext cx="4477113" cy="3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7" y="1392069"/>
            <a:ext cx="4670866" cy="73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67" y="2123006"/>
            <a:ext cx="4670866" cy="1565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567" y="4411085"/>
            <a:ext cx="4670866" cy="114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463" y="5523265"/>
            <a:ext cx="2982260" cy="570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486" y="3688447"/>
            <a:ext cx="5512215" cy="7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“The Most Important Slide”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weighting coefficients are set to 0 for all except nearest mean it is set to 1, we get VLAD with PCA</a:t>
            </a:r>
          </a:p>
          <a:p>
            <a:endParaRPr lang="en-US" dirty="0"/>
          </a:p>
          <a:p>
            <a:r>
              <a:rPr lang="en-US" dirty="0" smtClean="0"/>
              <a:t>Gradient encodes direction in which parameters should be stretched, making it very close to Fisher Vector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   MVSV encodes less redundant information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Looked at HMDB51 and UCF101 Databases</a:t>
            </a:r>
          </a:p>
          <a:p>
            <a:r>
              <a:rPr lang="en-US" dirty="0" smtClean="0"/>
              <a:t>3 Features: </a:t>
            </a:r>
            <a:r>
              <a:rPr lang="en-US" dirty="0" err="1" smtClean="0"/>
              <a:t>HoG</a:t>
            </a:r>
            <a:r>
              <a:rPr lang="en-US" dirty="0" smtClean="0"/>
              <a:t>, </a:t>
            </a:r>
            <a:r>
              <a:rPr lang="en-US" dirty="0" err="1" smtClean="0"/>
              <a:t>HoF</a:t>
            </a:r>
            <a:r>
              <a:rPr lang="en-US" dirty="0" smtClean="0"/>
              <a:t>, MBH</a:t>
            </a:r>
          </a:p>
          <a:p>
            <a:r>
              <a:rPr lang="en-US" dirty="0" err="1" smtClean="0"/>
              <a:t>PCA’d</a:t>
            </a:r>
            <a:r>
              <a:rPr lang="en-US" dirty="0" smtClean="0"/>
              <a:t> and L2-normalized</a:t>
            </a:r>
          </a:p>
          <a:p>
            <a:endParaRPr lang="en-US" dirty="0"/>
          </a:p>
          <a:p>
            <a:r>
              <a:rPr lang="en-US" dirty="0" smtClean="0"/>
              <a:t>Must define: latent space dimension, number of components. (45 and 16-512)</a:t>
            </a:r>
          </a:p>
        </p:txBody>
      </p:sp>
    </p:spTree>
    <p:extLst>
      <p:ext uri="{BB962C8B-B14F-4D97-AF65-F5344CB8AC3E}">
        <p14:creationId xmlns:p14="http://schemas.microsoft.com/office/powerpoint/2010/main" val="21664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542202"/>
            <a:ext cx="9091041" cy="30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913"/>
            <a:ext cx="6238874" cy="4830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158" y="2273913"/>
            <a:ext cx="3159842" cy="29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4" y="1854984"/>
            <a:ext cx="7637402" cy="3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easy to do for 2 features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fusing together 2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CCA, PCCA, MPCCA</a:t>
            </a:r>
          </a:p>
          <a:p>
            <a:r>
              <a:rPr lang="en-US" dirty="0" smtClean="0"/>
              <a:t>Multi-View Super Vector</a:t>
            </a:r>
          </a:p>
          <a:p>
            <a:r>
              <a:rPr lang="en-US" dirty="0" smtClean="0"/>
              <a:t>Experiment</a:t>
            </a:r>
          </a:p>
          <a:p>
            <a:r>
              <a:rPr lang="en-US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977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39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2BC"/>
                </a:solidFill>
              </a:rPr>
              <a:t>References</a:t>
            </a:r>
            <a:endParaRPr lang="en-US" dirty="0">
              <a:solidFill>
                <a:srgbClr val="0072B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u="sng" dirty="0" smtClean="0"/>
              <a:t>“</a:t>
            </a:r>
            <a:r>
              <a:rPr lang="en-US" sz="1600" dirty="0" smtClean="0"/>
              <a:t>Multi-View </a:t>
            </a:r>
            <a:r>
              <a:rPr lang="en-US" sz="1600" dirty="0"/>
              <a:t>Super Vector for Action </a:t>
            </a:r>
            <a:r>
              <a:rPr lang="en-US" sz="1600" dirty="0" smtClean="0"/>
              <a:t>Recognition” </a:t>
            </a:r>
            <a:r>
              <a:rPr lang="en-US" sz="1600" dirty="0" err="1"/>
              <a:t>Zhuowei</a:t>
            </a:r>
            <a:r>
              <a:rPr lang="en-US" sz="1600" dirty="0"/>
              <a:t> </a:t>
            </a:r>
            <a:r>
              <a:rPr lang="en-US" sz="1600" dirty="0" err="1"/>
              <a:t>Cai</a:t>
            </a:r>
            <a:r>
              <a:rPr lang="en-US" sz="1600" dirty="0"/>
              <a:t>, </a:t>
            </a:r>
            <a:r>
              <a:rPr lang="en-US" sz="1600" dirty="0" err="1"/>
              <a:t>Limin</a:t>
            </a:r>
            <a:r>
              <a:rPr lang="en-US" sz="1600" dirty="0"/>
              <a:t> Wang, </a:t>
            </a:r>
            <a:r>
              <a:rPr lang="en-US" sz="1600" dirty="0" err="1"/>
              <a:t>Xiaojiang</a:t>
            </a:r>
            <a:r>
              <a:rPr lang="en-US" sz="1600" dirty="0"/>
              <a:t> Peng, Yu </a:t>
            </a:r>
            <a:r>
              <a:rPr lang="en-US" sz="1600" dirty="0" err="1"/>
              <a:t>Qiao</a:t>
            </a:r>
            <a:r>
              <a:rPr lang="en-US" sz="1600" dirty="0"/>
              <a:t>. </a:t>
            </a:r>
            <a:br>
              <a:rPr lang="en-US" sz="1600" dirty="0"/>
            </a:br>
            <a:r>
              <a:rPr lang="en-US" sz="1600" dirty="0"/>
              <a:t>IEEE Conference on Computer Vision and Pattern Recognition (CVPR) 2014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“A </a:t>
            </a:r>
            <a:r>
              <a:rPr lang="en-US" sz="1600" dirty="0"/>
              <a:t>Probabilistic Interpretation of Canonical Correlation Analysis” F. R. Bach and M. I. Jordan. Technical Report 688, Department of Statistics, University of California, Berkeley, 2005.</a:t>
            </a:r>
          </a:p>
        </p:txBody>
      </p:sp>
    </p:spTree>
    <p:extLst>
      <p:ext uri="{BB962C8B-B14F-4D97-AF65-F5344CB8AC3E}">
        <p14:creationId xmlns:p14="http://schemas.microsoft.com/office/powerpoint/2010/main" val="5612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Rich Environment of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188" y="1245359"/>
            <a:ext cx="8229600" cy="4525963"/>
          </a:xfrm>
        </p:spPr>
        <p:txBody>
          <a:bodyPr/>
          <a:lstStyle/>
          <a:p>
            <a:r>
              <a:rPr lang="en-US" dirty="0" smtClean="0"/>
              <a:t>Sift Points</a:t>
            </a:r>
          </a:p>
          <a:p>
            <a:r>
              <a:rPr lang="en-US" dirty="0" smtClean="0"/>
              <a:t>Histogram of Oriented Gradients (</a:t>
            </a:r>
            <a:r>
              <a:rPr lang="en-US" dirty="0" err="1" smtClean="0"/>
              <a:t>HoG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Color Histogram</a:t>
            </a:r>
          </a:p>
          <a:p>
            <a:r>
              <a:rPr lang="en-US" dirty="0" smtClean="0"/>
              <a:t>Histogram of Optimal Flow (</a:t>
            </a:r>
            <a:r>
              <a:rPr lang="en-US" dirty="0" err="1" smtClean="0"/>
              <a:t>HoF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Motion Boundary Histogram (MBH)</a:t>
            </a:r>
          </a:p>
          <a:p>
            <a:r>
              <a:rPr lang="en-US" dirty="0" err="1" smtClean="0"/>
              <a:t>Spatio</a:t>
            </a:r>
            <a:r>
              <a:rPr lang="en-US" dirty="0" smtClean="0"/>
              <a:t> Temporal Interest Points (STIP)</a:t>
            </a:r>
          </a:p>
        </p:txBody>
      </p:sp>
    </p:spTree>
    <p:extLst>
      <p:ext uri="{BB962C8B-B14F-4D97-AF65-F5344CB8AC3E}">
        <p14:creationId xmlns:p14="http://schemas.microsoft.com/office/powerpoint/2010/main" val="4126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31" y="2774429"/>
            <a:ext cx="17780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86731" y="4530204"/>
            <a:ext cx="7048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HOG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780631" y="4531792"/>
            <a:ext cx="6651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HOF</a:t>
            </a:r>
            <a:endParaRPr lang="en-US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147594" y="4531792"/>
            <a:ext cx="14906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MBHx/MBHy</a:t>
            </a:r>
            <a:endParaRPr lang="en-US" alt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34531" y="2236267"/>
            <a:ext cx="29940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bg1"/>
                </a:solidFill>
              </a:rPr>
              <a:t>*Video from </a:t>
            </a:r>
            <a:r>
              <a:rPr lang="en-US" altLang="en-US" sz="1000" i="1">
                <a:solidFill>
                  <a:schemeClr val="bg1"/>
                </a:solidFill>
              </a:rPr>
              <a:t>chalearn looking at people chanllenge</a:t>
            </a:r>
          </a:p>
        </p:txBody>
      </p:sp>
      <p:pic>
        <p:nvPicPr>
          <p:cNvPr id="9" name="Picture 8" descr="h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06" y="2774429"/>
            <a:ext cx="1760538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bhy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63317"/>
            <a:ext cx="1601788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bhx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94" y="2763317"/>
            <a:ext cx="1601787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3" descr="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06" y="459854"/>
            <a:ext cx="205898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81458" y="5036024"/>
            <a:ext cx="141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Static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591601" y="5036023"/>
            <a:ext cx="163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Dynamic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91494" y="6488668"/>
            <a:ext cx="494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from </a:t>
            </a:r>
            <a:r>
              <a:rPr lang="en-US" dirty="0" err="1"/>
              <a:t>Zhuowei</a:t>
            </a:r>
            <a:r>
              <a:rPr lang="en-US" dirty="0"/>
              <a:t> </a:t>
            </a:r>
            <a:r>
              <a:rPr lang="en-US" dirty="0" err="1" smtClean="0"/>
              <a:t>Cai’s</a:t>
            </a:r>
            <a:r>
              <a:rPr lang="en-US" dirty="0" smtClean="0"/>
              <a:t> </a:t>
            </a:r>
            <a:r>
              <a:rPr lang="en-US" dirty="0" err="1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use these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features outperforms a single feature model.</a:t>
            </a:r>
          </a:p>
          <a:p>
            <a:r>
              <a:rPr lang="en-US" dirty="0" smtClean="0"/>
              <a:t>But how do we combine?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Different Level Based tactics</a:t>
            </a:r>
          </a:p>
        </p:txBody>
      </p:sp>
    </p:spTree>
    <p:extLst>
      <p:ext uri="{BB962C8B-B14F-4D97-AF65-F5344CB8AC3E}">
        <p14:creationId xmlns:p14="http://schemas.microsoft.com/office/powerpoint/2010/main" val="7608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21" y="461664"/>
            <a:ext cx="6115050" cy="57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Canonical Correlation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data sets X, Y, find a set of linear projections to maximize correlation of </a:t>
            </a:r>
            <a:r>
              <a:rPr lang="en-US" dirty="0" err="1" smtClean="0"/>
              <a:t>aX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bY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Make probabilistic by</a:t>
            </a:r>
          </a:p>
          <a:p>
            <a:pPr marL="0" indent="0">
              <a:buNone/>
            </a:pPr>
            <a:r>
              <a:rPr lang="en-US" dirty="0" smtClean="0"/>
              <a:t>Introducing Latent factor</a:t>
            </a:r>
          </a:p>
          <a:p>
            <a:pPr marL="0" indent="0">
              <a:buNone/>
            </a:pPr>
            <a:r>
              <a:rPr lang="en-US" dirty="0" smtClean="0"/>
              <a:t>                    Z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24" y="2795326"/>
            <a:ext cx="3411585" cy="3330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4185" y="6308725"/>
            <a:ext cx="5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“A Probabilistic Interpretation of Canonical Correlation Analysis” F. R. Bach and M. I. Jordan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Technical Report 688, Department of Statistics, University of California, Berkeley, 2005.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05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PCCA Mathematical Formulation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44" y="1436332"/>
            <a:ext cx="2233659" cy="1282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83" y="2699818"/>
            <a:ext cx="3140045" cy="874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64" y="3577349"/>
            <a:ext cx="4490685" cy="1114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973" y="4660899"/>
            <a:ext cx="3827203" cy="676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973" y="5337424"/>
            <a:ext cx="3827203" cy="14643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483" y="1583560"/>
            <a:ext cx="3550981" cy="415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483" y="1986739"/>
            <a:ext cx="1854182" cy="4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03" y="982639"/>
            <a:ext cx="6822800" cy="45167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6274"/>
            <a:ext cx="8229600" cy="1143000"/>
          </a:xfrm>
        </p:spPr>
        <p:txBody>
          <a:bodyPr/>
          <a:lstStyle/>
          <a:p>
            <a:r>
              <a:rPr lang="en-US" dirty="0" smtClean="0"/>
              <a:t>M-PCCA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85" y="5936776"/>
            <a:ext cx="2049086" cy="693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884" y="5499409"/>
            <a:ext cx="1159973" cy="4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k 2001">
  <a:themeElements>
    <a:clrScheme name="link 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ink 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pt-PT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pt-PT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ink 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nk 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nk 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nk 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nk 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nk 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nk 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40888</TotalTime>
  <Words>345</Words>
  <Application>Microsoft Office PowerPoint</Application>
  <PresentationFormat>On-screen Show (4:3)</PresentationFormat>
  <Paragraphs>73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Courier New</vt:lpstr>
      <vt:lpstr>Monotype Sorts</vt:lpstr>
      <vt:lpstr>Times New Roman</vt:lpstr>
      <vt:lpstr>Verdana</vt:lpstr>
      <vt:lpstr>Wingdings</vt:lpstr>
      <vt:lpstr>Office Theme</vt:lpstr>
      <vt:lpstr>link 2001</vt:lpstr>
      <vt:lpstr>PowerPoint Presentation</vt:lpstr>
      <vt:lpstr>We are fusing together 2 Features</vt:lpstr>
      <vt:lpstr>Rich Environment of Features</vt:lpstr>
      <vt:lpstr>PowerPoint Presentation</vt:lpstr>
      <vt:lpstr>How do we use these features?</vt:lpstr>
      <vt:lpstr>PowerPoint Presentation</vt:lpstr>
      <vt:lpstr>Canonical Correlation Analysis</vt:lpstr>
      <vt:lpstr>PCCA Mathematical Formulation</vt:lpstr>
      <vt:lpstr>M-PCCA</vt:lpstr>
      <vt:lpstr>Learning with M-PCCA</vt:lpstr>
      <vt:lpstr>Multi-View Super Vector</vt:lpstr>
      <vt:lpstr>PowerPoint Presentation</vt:lpstr>
      <vt:lpstr>Mathematically</vt:lpstr>
      <vt:lpstr>“The Most Important Slide”</vt:lpstr>
      <vt:lpstr>Experiment</vt:lpstr>
      <vt:lpstr>PowerPoint Presentation</vt:lpstr>
      <vt:lpstr>Result</vt:lpstr>
      <vt:lpstr>PowerPoint Presentation</vt:lpstr>
      <vt:lpstr>But….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haruka akita</dc:creator>
  <cp:lastModifiedBy>Justin Baraboo</cp:lastModifiedBy>
  <cp:revision>983</cp:revision>
  <cp:lastPrinted>2016-03-23T15:21:37Z</cp:lastPrinted>
  <dcterms:created xsi:type="dcterms:W3CDTF">2015-08-29T16:29:41Z</dcterms:created>
  <dcterms:modified xsi:type="dcterms:W3CDTF">2016-12-15T00:33:25Z</dcterms:modified>
</cp:coreProperties>
</file>